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</p:sldMasterIdLst>
  <p:sldIdLst>
    <p:sldId id="256" r:id="rId4"/>
    <p:sldId id="259" r:id="rId5"/>
    <p:sldId id="264" r:id="rId6"/>
    <p:sldId id="265" r:id="rId7"/>
    <p:sldId id="267" r:id="rId8"/>
    <p:sldId id="266" r:id="rId9"/>
    <p:sldId id="268" r:id="rId10"/>
    <p:sldId id="270" r:id="rId11"/>
    <p:sldId id="272" r:id="rId12"/>
    <p:sldId id="261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02" autoAdjust="0"/>
    <p:restoredTop sz="94639" autoAdjust="0"/>
  </p:normalViewPr>
  <p:slideViewPr>
    <p:cSldViewPr snapToGrid="0">
      <p:cViewPr varScale="1">
        <p:scale>
          <a:sx n="101" d="100"/>
          <a:sy n="101" d="100"/>
        </p:scale>
        <p:origin x="20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9BDFEF-605A-48EC-BB2A-7B491AD38C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6E13BB7-0A84-4340-9384-A27520A1D2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EE1F01-0AF4-4B03-BCCE-6506B3FA2C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CF645-98F7-4999-BB10-D2CCE99BE8F8}" type="datetimeFigureOut">
              <a:rPr lang="en-US" smtClean="0"/>
              <a:t>4/6/2020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F1B2F6-2990-4F46-A3AC-2214FE049F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C79233-B9F2-4CA9-B727-645DE82A8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AB7D1-0D62-455C-B649-3A88624A136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55935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515988-6B69-4887-911E-1DD2B13A21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788C7D-F4BF-485F-8E78-2FA6811F25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803560-A102-4989-B985-9E3DA9B115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CF645-98F7-4999-BB10-D2CCE99BE8F8}" type="datetimeFigureOut">
              <a:rPr lang="en-US" smtClean="0"/>
              <a:t>4/6/2020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975930-8B8C-40A0-92A0-62DB03A72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4FDD24-8613-4F52-A940-1B6E84A0A1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AB7D1-0D62-455C-B649-3A88624A136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1328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D84C3A8-FE12-491A-BF5D-9180461028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1BDF3E9-2EEF-4ADA-BE0C-843C84215C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B01295-7209-41CB-A120-82E05F8886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CF645-98F7-4999-BB10-D2CCE99BE8F8}" type="datetimeFigureOut">
              <a:rPr lang="en-US" smtClean="0"/>
              <a:t>4/6/2020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F0DBD6-2F2B-4944-945E-25AC92D580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801A1E-20A0-49C0-A123-F4D4D62AE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AB7D1-0D62-455C-B649-3A88624A136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12658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9BDFEF-605A-48EC-BB2A-7B491AD38C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6E13BB7-0A84-4340-9384-A27520A1D2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EE1F01-0AF4-4B03-BCCE-6506B3FA2C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CF645-98F7-4999-BB10-D2CCE99BE8F8}" type="datetimeFigureOut">
              <a:rPr lang="en-US" smtClean="0"/>
              <a:t>4/6/2020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F1B2F6-2990-4F46-A3AC-2214FE049F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C79233-B9F2-4CA9-B727-645DE82A8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AB7D1-0D62-455C-B649-3A88624A136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09393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85FE4C-25C9-47F2-A83F-5425FA2792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2076AC-5D81-4061-ABDB-15133FEA1A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EF4FA7-25A5-4EA1-82FA-EE574466A7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CF645-98F7-4999-BB10-D2CCE99BE8F8}" type="datetimeFigureOut">
              <a:rPr lang="en-US" smtClean="0"/>
              <a:t>4/6/2020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B9205C-630C-4D0A-9891-4C0BEF7E7B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EDEA41-B77F-4621-B12D-6341DE7A80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AB7D1-0D62-455C-B649-3A88624A136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93356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43904F-877C-4017-9431-27D08B53BE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3CDBAB-38C8-4D65-BEE4-AD543D7C90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68F326-5B05-4882-983F-77A3365531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CF645-98F7-4999-BB10-D2CCE99BE8F8}" type="datetimeFigureOut">
              <a:rPr lang="en-US" smtClean="0"/>
              <a:t>4/6/2020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37A30D-FDFF-47D1-A291-E808C2096F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8A1F30-5085-497E-97A5-8766F5AC1A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AB7D1-0D62-455C-B649-3A88624A136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54460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03DA59-C714-4415-88FE-E6EF445FA8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4EE4A6-B115-4C9D-B5D8-100DC1F669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64D212-94FC-4C8A-92B1-A35848FB1B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46733B-68B1-4B87-982D-23AB77B9DB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CF645-98F7-4999-BB10-D2CCE99BE8F8}" type="datetimeFigureOut">
              <a:rPr lang="en-US" smtClean="0"/>
              <a:t>4/6/2020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055419-FB62-4F12-9A2F-B84C3EFC70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3850E9-3CD0-411D-94E7-6D539976F1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AB7D1-0D62-455C-B649-3A88624A136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77568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E8A4AE-D367-47EA-8EA6-6D04EF05FA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B60843-57D1-451E-B29F-842C07937A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3C4E2B-C911-4CCD-8E60-9401DBB8FB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F60BC1C-8BAB-46A1-8D11-502D83E0CC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0DFD8DD-05ED-4B99-B174-AA8549F1C0D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E2A1591-4B70-43DD-8CEF-0B19D8311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CF645-98F7-4999-BB10-D2CCE99BE8F8}" type="datetimeFigureOut">
              <a:rPr lang="en-US" smtClean="0"/>
              <a:t>4/6/2020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15BB4BB-BFB7-4DE3-B2BD-5C1E39FD18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099960-F4E1-49A4-A106-5EF38C60AF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AB7D1-0D62-455C-B649-3A88624A136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81315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F73535-F067-46A6-ACA1-74EB386339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FB8FCED-FB78-4B5A-8D34-D52EE06B0A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CF645-98F7-4999-BB10-D2CCE99BE8F8}" type="datetimeFigureOut">
              <a:rPr lang="en-US" smtClean="0"/>
              <a:t>4/6/2020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B7CB16-C055-44B0-98CA-2147E8210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A2FB34E-2AAE-4F17-BA9D-CD7807C600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AB7D1-0D62-455C-B649-3A88624A136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36778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9E5E582-90D4-44AD-A637-AA455D2209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CF645-98F7-4999-BB10-D2CCE99BE8F8}" type="datetimeFigureOut">
              <a:rPr lang="en-US" smtClean="0"/>
              <a:t>4/6/2020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3C09D0-F3A2-453F-BDC0-6ACF2805C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FE1F49-994A-41EE-9CF3-FBDCB6981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AB7D1-0D62-455C-B649-3A88624A136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01539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A4DCB9-0375-488E-93B2-E3A7E24F4A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47C15B-1159-469A-A8DF-3035F9803A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F02A48-3B70-43D6-A6C6-FFA6FFB45A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17611A-F6F9-4BBD-BCF1-018A32D38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CF645-98F7-4999-BB10-D2CCE99BE8F8}" type="datetimeFigureOut">
              <a:rPr lang="en-US" smtClean="0"/>
              <a:t>4/6/2020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5E19F5-9FC6-4157-8597-44412F6910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7E093C-7BB1-490E-A399-97552F10BE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AB7D1-0D62-455C-B649-3A88624A136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2909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85FE4C-25C9-47F2-A83F-5425FA2792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2076AC-5D81-4061-ABDB-15133FEA1A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EF4FA7-25A5-4EA1-82FA-EE574466A7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CF645-98F7-4999-BB10-D2CCE99BE8F8}" type="datetimeFigureOut">
              <a:rPr lang="en-US" smtClean="0"/>
              <a:t>4/6/2020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B9205C-630C-4D0A-9891-4C0BEF7E7B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EDEA41-B77F-4621-B12D-6341DE7A80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AB7D1-0D62-455C-B649-3A88624A136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031536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FB9F74-CFF0-4499-A595-1ED69B88B7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AC4F464-6749-4651-8AB5-B81B893D65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9CFCDA-80BA-4140-9278-BD90F18091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871324-9C75-4E5A-8928-32034368DA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CF645-98F7-4999-BB10-D2CCE99BE8F8}" type="datetimeFigureOut">
              <a:rPr lang="en-US" smtClean="0"/>
              <a:t>4/6/2020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816F1E-32ED-42D5-95E7-895E160FBC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896713-9EEA-47D2-A281-BD315A6DF4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AB7D1-0D62-455C-B649-3A88624A136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051195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515988-6B69-4887-911E-1DD2B13A21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788C7D-F4BF-485F-8E78-2FA6811F25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803560-A102-4989-B985-9E3DA9B115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CF645-98F7-4999-BB10-D2CCE99BE8F8}" type="datetimeFigureOut">
              <a:rPr lang="en-US" smtClean="0"/>
              <a:t>4/6/2020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975930-8B8C-40A0-92A0-62DB03A72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4FDD24-8613-4F52-A940-1B6E84A0A1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AB7D1-0D62-455C-B649-3A88624A136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781912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D84C3A8-FE12-491A-BF5D-9180461028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1BDF3E9-2EEF-4ADA-BE0C-843C84215C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B01295-7209-41CB-A120-82E05F8886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CF645-98F7-4999-BB10-D2CCE99BE8F8}" type="datetimeFigureOut">
              <a:rPr lang="en-US" smtClean="0"/>
              <a:t>4/6/2020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F0DBD6-2F2B-4944-945E-25AC92D580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801A1E-20A0-49C0-A123-F4D4D62AE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AB7D1-0D62-455C-B649-3A88624A136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636080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C354B-C987-4569-BC56-6B4B8636BB55}" type="datetimeFigureOut">
              <a:rPr lang="en-US" smtClean="0"/>
              <a:t>4/6/2020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5B189-F76B-43EA-8C55-40183D16117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03562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C354B-C987-4569-BC56-6B4B8636BB55}" type="datetimeFigureOut">
              <a:rPr lang="en-US" smtClean="0"/>
              <a:t>4/6/2020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5B189-F76B-43EA-8C55-40183D16117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49480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C354B-C987-4569-BC56-6B4B8636BB55}" type="datetimeFigureOut">
              <a:rPr lang="en-US" smtClean="0"/>
              <a:t>4/6/2020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5B189-F76B-43EA-8C55-40183D16117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595793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C354B-C987-4569-BC56-6B4B8636BB55}" type="datetimeFigureOut">
              <a:rPr lang="en-US" smtClean="0"/>
              <a:t>4/6/2020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5B189-F76B-43EA-8C55-40183D16117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120557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C354B-C987-4569-BC56-6B4B8636BB55}" type="datetimeFigureOut">
              <a:rPr lang="en-US" smtClean="0"/>
              <a:t>4/6/2020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5B189-F76B-43EA-8C55-40183D16117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563940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C354B-C987-4569-BC56-6B4B8636BB55}" type="datetimeFigureOut">
              <a:rPr lang="en-US" smtClean="0"/>
              <a:t>4/6/2020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5B189-F76B-43EA-8C55-40183D16117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243291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4/9/2020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Michigan Garden Clubs, Inc. Board Meeting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5B189-F76B-43EA-8C55-40183D16117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12730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43904F-877C-4017-9431-27D08B53BE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3CDBAB-38C8-4D65-BEE4-AD543D7C90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68F326-5B05-4882-983F-77A3365531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CF645-98F7-4999-BB10-D2CCE99BE8F8}" type="datetimeFigureOut">
              <a:rPr lang="en-US" smtClean="0"/>
              <a:t>4/6/2020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37A30D-FDFF-47D1-A291-E808C2096F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8A1F30-5085-497E-97A5-8766F5AC1A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AB7D1-0D62-455C-B649-3A88624A136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198961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C354B-C987-4569-BC56-6B4B8636BB55}" type="datetimeFigureOut">
              <a:rPr lang="en-US" smtClean="0"/>
              <a:t>4/6/2020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5B189-F76B-43EA-8C55-40183D16117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031290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C354B-C987-4569-BC56-6B4B8636BB55}" type="datetimeFigureOut">
              <a:rPr lang="en-US" smtClean="0"/>
              <a:t>4/6/2020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5B189-F76B-43EA-8C55-40183D16117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350136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C354B-C987-4569-BC56-6B4B8636BB55}" type="datetimeFigureOut">
              <a:rPr lang="en-US" smtClean="0"/>
              <a:t>4/6/2020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5B189-F76B-43EA-8C55-40183D16117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931549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C354B-C987-4569-BC56-6B4B8636BB55}" type="datetimeFigureOut">
              <a:rPr lang="en-US" smtClean="0"/>
              <a:t>4/6/2020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5B189-F76B-43EA-8C55-40183D16117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14792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03DA59-C714-4415-88FE-E6EF445FA8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4EE4A6-B115-4C9D-B5D8-100DC1F669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64D212-94FC-4C8A-92B1-A35848FB1B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46733B-68B1-4B87-982D-23AB77B9DB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CF645-98F7-4999-BB10-D2CCE99BE8F8}" type="datetimeFigureOut">
              <a:rPr lang="en-US" smtClean="0"/>
              <a:t>4/6/2020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055419-FB62-4F12-9A2F-B84C3EFC70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3850E9-3CD0-411D-94E7-6D539976F1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AB7D1-0D62-455C-B649-3A88624A136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34249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E8A4AE-D367-47EA-8EA6-6D04EF05FA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B60843-57D1-451E-B29F-842C07937A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3C4E2B-C911-4CCD-8E60-9401DBB8FB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F60BC1C-8BAB-46A1-8D11-502D83E0CC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0DFD8DD-05ED-4B99-B174-AA8549F1C0D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E2A1591-4B70-43DD-8CEF-0B19D8311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CF645-98F7-4999-BB10-D2CCE99BE8F8}" type="datetimeFigureOut">
              <a:rPr lang="en-US" smtClean="0"/>
              <a:t>4/6/2020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15BB4BB-BFB7-4DE3-B2BD-5C1E39FD18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099960-F4E1-49A4-A106-5EF38C60AF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AB7D1-0D62-455C-B649-3A88624A136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3019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F73535-F067-46A6-ACA1-74EB386339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FB8FCED-FB78-4B5A-8D34-D52EE06B0A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CF645-98F7-4999-BB10-D2CCE99BE8F8}" type="datetimeFigureOut">
              <a:rPr lang="en-US" smtClean="0"/>
              <a:t>4/6/2020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B7CB16-C055-44B0-98CA-2147E8210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A2FB34E-2AAE-4F17-BA9D-CD7807C600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AB7D1-0D62-455C-B649-3A88624A136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8314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9E5E582-90D4-44AD-A637-AA455D2209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CF645-98F7-4999-BB10-D2CCE99BE8F8}" type="datetimeFigureOut">
              <a:rPr lang="en-US" smtClean="0"/>
              <a:t>4/6/2020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3C09D0-F3A2-453F-BDC0-6ACF2805C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FE1F49-994A-41EE-9CF3-FBDCB6981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AB7D1-0D62-455C-B649-3A88624A136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8091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A4DCB9-0375-488E-93B2-E3A7E24F4A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47C15B-1159-469A-A8DF-3035F9803A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F02A48-3B70-43D6-A6C6-FFA6FFB45A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17611A-F6F9-4BBD-BCF1-018A32D38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CF645-98F7-4999-BB10-D2CCE99BE8F8}" type="datetimeFigureOut">
              <a:rPr lang="en-US" smtClean="0"/>
              <a:t>4/6/2020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5E19F5-9FC6-4157-8597-44412F6910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7E093C-7BB1-490E-A399-97552F10BE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AB7D1-0D62-455C-B649-3A88624A136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5636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FB9F74-CFF0-4499-A595-1ED69B88B7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AC4F464-6749-4651-8AB5-B81B893D65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9CFCDA-80BA-4140-9278-BD90F18091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871324-9C75-4E5A-8928-32034368DA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CF645-98F7-4999-BB10-D2CCE99BE8F8}" type="datetimeFigureOut">
              <a:rPr lang="en-US" smtClean="0"/>
              <a:t>4/6/2020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816F1E-32ED-42D5-95E7-895E160FBC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896713-9EEA-47D2-A281-BD315A6DF4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AB7D1-0D62-455C-B649-3A88624A136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395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17C249B-BA90-44AB-8CD9-DC01D45EF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3E7652-BE6F-4AA2-BFAA-DF58B571B4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7CF679-CE9B-426D-AC27-6B1D0A3490A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DCF645-98F7-4999-BB10-D2CCE99BE8F8}" type="datetimeFigureOut">
              <a:rPr lang="en-US" smtClean="0"/>
              <a:t>4/6/2020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34F7B0-50F3-49CC-AB22-0D4CBEC78F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Michigan Garden Clubs, Inc. Board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D2B3A8-4D5C-4B5A-8F45-86FA17317D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2AB7D1-0D62-455C-B649-3A88624A136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75226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17C249B-BA90-44AB-8CD9-DC01D45EF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3E7652-BE6F-4AA2-BFAA-DF58B571B4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7CF679-CE9B-426D-AC27-6B1D0A3490A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DCF645-98F7-4999-BB10-D2CCE99BE8F8}" type="datetimeFigureOut">
              <a:rPr lang="en-US" smtClean="0"/>
              <a:t>4/6/2020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34F7B0-50F3-49CC-AB22-0D4CBEC78F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Michigan Garden Clubs, Inc. Board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D2B3A8-4D5C-4B5A-8F45-86FA17317D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2AB7D1-0D62-455C-B649-3A88624A136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8084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5C354B-C987-4569-BC56-6B4B8636BB55}" type="datetimeFigureOut">
              <a:rPr lang="en-US" smtClean="0"/>
              <a:t>4/6/2020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35B189-F76B-43EA-8C55-40183D16117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8004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Additional%20Ground%20Rule%20Guidelines%20for%20on-line%20meeting.docx" TargetMode="External"/><Relationship Id="rId1" Type="http://schemas.openxmlformats.org/officeDocument/2006/relationships/slideLayout" Target="../slideLayouts/slideLayout2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michigangardenclubs.org/wp-content/uploads/2020/04/MGC-Board-Meeting-Agenda-April-8-2020.pdf" TargetMode="External"/><Relationship Id="rId1" Type="http://schemas.openxmlformats.org/officeDocument/2006/relationships/slideLayout" Target="../slideLayouts/slideLayout2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michigangardenclubs.org/wp-content/uploads/2020/04/Gate-recommendation.pdf" TargetMode="External"/><Relationship Id="rId2" Type="http://schemas.openxmlformats.org/officeDocument/2006/relationships/hyperlink" Target="Treasurer%20Reports%20for%20April%202020%20Board%20Meeting" TargetMode="External"/><Relationship Id="rId1" Type="http://schemas.openxmlformats.org/officeDocument/2006/relationships/slideLayout" Target="../slideLayouts/slideLayout2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michigangardenclubs.org/wp-content/uploads/2020/04/Document-Retention-Policy-Draft-Revised51507.pdf" TargetMode="External"/><Relationship Id="rId1" Type="http://schemas.openxmlformats.org/officeDocument/2006/relationships/slideLayout" Target="../slideLayouts/slideLayout2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michigangardenclubs.org/wp-content/uploads/2020/04/The-Herbal-Connection-Trifold.pdf" TargetMode="External"/><Relationship Id="rId2" Type="http://schemas.openxmlformats.org/officeDocument/2006/relationships/hyperlink" Target="https://michigangardenclubs.org/wp-content/uploads/2020/04/2019-2020-Scholarships-Planned-Actual51611.pdf" TargetMode="External"/><Relationship Id="rId1" Type="http://schemas.openxmlformats.org/officeDocument/2006/relationships/slideLayout" Target="../slideLayouts/slideLayout2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FD3362E-9AE5-4B92-BEE4-014B649D74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5058" y="2290876"/>
            <a:ext cx="7293428" cy="236821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Michigan Garden Clubs, Inc.</a:t>
            </a:r>
            <a:br>
              <a:rPr lang="en-US" b="1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April 9, 2020</a:t>
            </a:r>
            <a:br>
              <a:rPr lang="en-US" b="1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Board Meeting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67D0433-BCD8-4818-9667-38329856BD0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425" b="96866" l="1476" r="97786">
                        <a14:foregroundMark x1="47232" y1="2849" x2="47232" y2="2849"/>
                        <a14:foregroundMark x1="50554" y1="2849" x2="50554" y2="2849"/>
                        <a14:foregroundMark x1="48708" y1="2849" x2="48708" y2="2849"/>
                        <a14:foregroundMark x1="33579" y1="5698" x2="33579" y2="5698"/>
                        <a14:foregroundMark x1="40590" y1="3704" x2="40590" y2="3704"/>
                        <a14:foregroundMark x1="24723" y1="9402" x2="24723" y2="9402"/>
                        <a14:foregroundMark x1="16605" y1="15100" x2="16605" y2="15100"/>
                        <a14:foregroundMark x1="11070" y1="23077" x2="11070" y2="23077"/>
                        <a14:foregroundMark x1="7011" y1="29630" x2="7011" y2="29630"/>
                        <a14:foregroundMark x1="20295" y1="12821" x2="20295" y2="12821"/>
                        <a14:foregroundMark x1="89668" y1="23932" x2="89668" y2="23932"/>
                        <a14:foregroundMark x1="82657" y1="15954" x2="82657" y2="15954"/>
                        <a14:foregroundMark x1="75646" y1="10541" x2="75646" y2="10541"/>
                        <a14:foregroundMark x1="66790" y1="6553" x2="66790" y2="6553"/>
                        <a14:foregroundMark x1="56458" y1="3419" x2="56458" y2="3419"/>
                        <a14:foregroundMark x1="97786" y1="44160" x2="97786" y2="44160"/>
                        <a14:foregroundMark x1="96310" y1="38462" x2="96310" y2="38462"/>
                        <a14:foregroundMark x1="94465" y1="32194" x2="94465" y2="32194"/>
                        <a14:foregroundMark x1="92251" y1="28205" x2="92251" y2="28205"/>
                        <a14:foregroundMark x1="96679" y1="60684" x2="96679" y2="60684"/>
                        <a14:foregroundMark x1="90775" y1="74074" x2="90775" y2="74074"/>
                        <a14:foregroundMark x1="87085" y1="80057" x2="87085" y2="80057"/>
                        <a14:foregroundMark x1="9963" y1="73219" x2="9963" y2="73219"/>
                        <a14:foregroundMark x1="5904" y1="67521" x2="6273" y2="67521"/>
                        <a14:foregroundMark x1="2214" y1="55271" x2="2214" y2="55271"/>
                        <a14:foregroundMark x1="80074" y1="87749" x2="80074" y2="87749"/>
                        <a14:foregroundMark x1="56089" y1="95726" x2="56089" y2="95726"/>
                        <a14:foregroundMark x1="60886" y1="95157" x2="60886" y2="95157"/>
                        <a14:foregroundMark x1="49446" y1="96866" x2="49446" y2="96866"/>
                        <a14:foregroundMark x1="35793" y1="94587" x2="35793" y2="94587"/>
                        <a14:foregroundMark x1="21402" y1="87179" x2="21402" y2="87179"/>
                        <a14:backgroundMark x1="99262" y1="63818" x2="99262" y2="63818"/>
                        <a14:backgroundMark x1="99631" y1="58405" x2="99631" y2="58405"/>
                        <a14:backgroundMark x1="738" y1="66097" x2="738" y2="66097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65582" y="431799"/>
            <a:ext cx="1270047" cy="1644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43751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66827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192427-FA84-4554-9606-262E89437E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3336" y="1207294"/>
            <a:ext cx="7886700" cy="994172"/>
          </a:xfrm>
        </p:spPr>
        <p:txBody>
          <a:bodyPr/>
          <a:lstStyle/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Agenda</a:t>
            </a: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8B905BAE-9FBB-4035-9413-79DC8C8750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4310566"/>
              </p:ext>
            </p:extLst>
          </p:nvPr>
        </p:nvGraphicFramePr>
        <p:xfrm>
          <a:off x="587828" y="2463800"/>
          <a:ext cx="7696200" cy="2849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4915">
                  <a:extLst>
                    <a:ext uri="{9D8B030D-6E8A-4147-A177-3AD203B41FA5}">
                      <a16:colId xmlns:a16="http://schemas.microsoft.com/office/drawing/2014/main" val="655046856"/>
                    </a:ext>
                  </a:extLst>
                </a:gridCol>
                <a:gridCol w="5007428">
                  <a:extLst>
                    <a:ext uri="{9D8B030D-6E8A-4147-A177-3AD203B41FA5}">
                      <a16:colId xmlns:a16="http://schemas.microsoft.com/office/drawing/2014/main" val="502102699"/>
                    </a:ext>
                  </a:extLst>
                </a:gridCol>
                <a:gridCol w="2013857">
                  <a:extLst>
                    <a:ext uri="{9D8B030D-6E8A-4147-A177-3AD203B41FA5}">
                      <a16:colId xmlns:a16="http://schemas.microsoft.com/office/drawing/2014/main" val="1371575275"/>
                    </a:ext>
                  </a:extLst>
                </a:gridCol>
              </a:tblGrid>
              <a:tr h="360363">
                <a:tc>
                  <a:txBody>
                    <a:bodyPr/>
                    <a:lstStyle/>
                    <a:p>
                      <a:r>
                        <a:rPr lang="en-US" sz="2000" dirty="0"/>
                        <a:t>Time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Topic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Discussion Leader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438033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r>
                        <a:rPr lang="en-US" sz="2000" dirty="0"/>
                        <a:t>9:00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Registration, On-line chat, Check In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All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367228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r>
                        <a:rPr lang="en-US" sz="2000" dirty="0"/>
                        <a:t>9:30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Call to Order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Janet Hickman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2987316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Invocation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Florence Smith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032350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68580" marR="68580" marT="34290" marB="3429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Pledge of Allegiance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Judy Lindemulder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94585"/>
                  </a:ext>
                </a:extLst>
              </a:tr>
              <a:tr h="259624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Welcome and Introductions</a:t>
                      </a:r>
                    </a:p>
                    <a:p>
                      <a:r>
                        <a:rPr lang="en-US" sz="2000" dirty="0">
                          <a:hlinkClick r:id="rId2" action="ppaction://hlinkfile"/>
                        </a:rPr>
                        <a:t>Additional meeting rules for today</a:t>
                      </a:r>
                      <a:endParaRPr lang="en-US" sz="2000" dirty="0"/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Janet Hickman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31159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33312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192427-FA84-4554-9606-262E89437E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Agenda</a:t>
            </a: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8B905BAE-9FBB-4035-9413-79DC8C8750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3307095"/>
              </p:ext>
            </p:extLst>
          </p:nvPr>
        </p:nvGraphicFramePr>
        <p:xfrm>
          <a:off x="616857" y="1549400"/>
          <a:ext cx="7696200" cy="376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8458">
                  <a:extLst>
                    <a:ext uri="{9D8B030D-6E8A-4147-A177-3AD203B41FA5}">
                      <a16:colId xmlns:a16="http://schemas.microsoft.com/office/drawing/2014/main" val="655046856"/>
                    </a:ext>
                  </a:extLst>
                </a:gridCol>
                <a:gridCol w="4963885">
                  <a:extLst>
                    <a:ext uri="{9D8B030D-6E8A-4147-A177-3AD203B41FA5}">
                      <a16:colId xmlns:a16="http://schemas.microsoft.com/office/drawing/2014/main" val="502102699"/>
                    </a:ext>
                  </a:extLst>
                </a:gridCol>
                <a:gridCol w="2013857">
                  <a:extLst>
                    <a:ext uri="{9D8B030D-6E8A-4147-A177-3AD203B41FA5}">
                      <a16:colId xmlns:a16="http://schemas.microsoft.com/office/drawing/2014/main" val="1371575275"/>
                    </a:ext>
                  </a:extLst>
                </a:gridCol>
              </a:tblGrid>
              <a:tr h="360363">
                <a:tc>
                  <a:txBody>
                    <a:bodyPr/>
                    <a:lstStyle/>
                    <a:p>
                      <a:r>
                        <a:rPr lang="en-US" sz="2000" dirty="0"/>
                        <a:t>Time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Topic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Discussion Leader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438033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Quorum Count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Robin Courtright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367228"/>
                  </a:ext>
                </a:extLst>
              </a:tr>
              <a:tr h="891540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68580" marR="68580" marT="34290" marB="3429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/>
                        <a:t>Appointment of Committee to approve the minutes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/>
                        <a:t>Anne Crimmins, District IIB Director, Chair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/>
                        <a:t>Volunteer, Position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/>
                        <a:t>Volunteer, Position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Janet Hickman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2987316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Adoption of </a:t>
                      </a:r>
                      <a:r>
                        <a:rPr lang="en-US" sz="2000" dirty="0">
                          <a:hlinkClick r:id="rId2"/>
                        </a:rPr>
                        <a:t>Agenda</a:t>
                      </a:r>
                      <a:endParaRPr lang="en-US" sz="2000" dirty="0"/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032350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68580" marR="68580" marT="34290" marB="3429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Presentation of Minutes from November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68580" marR="68580" marT="34290" marB="3429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94585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31159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146053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192427-FA84-4554-9606-262E89437E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0250" y="234497"/>
            <a:ext cx="7886700" cy="868589"/>
          </a:xfrm>
        </p:spPr>
        <p:txBody>
          <a:bodyPr/>
          <a:lstStyle/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Agenda</a:t>
            </a: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8B905BAE-9FBB-4035-9413-79DC8C8750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2570566"/>
              </p:ext>
            </p:extLst>
          </p:nvPr>
        </p:nvGraphicFramePr>
        <p:xfrm>
          <a:off x="624114" y="1186542"/>
          <a:ext cx="8098972" cy="53127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2172">
                  <a:extLst>
                    <a:ext uri="{9D8B030D-6E8A-4147-A177-3AD203B41FA5}">
                      <a16:colId xmlns:a16="http://schemas.microsoft.com/office/drawing/2014/main" val="655046856"/>
                    </a:ext>
                  </a:extLst>
                </a:gridCol>
                <a:gridCol w="5283469">
                  <a:extLst>
                    <a:ext uri="{9D8B030D-6E8A-4147-A177-3AD203B41FA5}">
                      <a16:colId xmlns:a16="http://schemas.microsoft.com/office/drawing/2014/main" val="502102699"/>
                    </a:ext>
                  </a:extLst>
                </a:gridCol>
                <a:gridCol w="2133331">
                  <a:extLst>
                    <a:ext uri="{9D8B030D-6E8A-4147-A177-3AD203B41FA5}">
                      <a16:colId xmlns:a16="http://schemas.microsoft.com/office/drawing/2014/main" val="1371575275"/>
                    </a:ext>
                  </a:extLst>
                </a:gridCol>
              </a:tblGrid>
              <a:tr h="672165">
                <a:tc>
                  <a:txBody>
                    <a:bodyPr/>
                    <a:lstStyle/>
                    <a:p>
                      <a:r>
                        <a:rPr lang="en-US" sz="2000" dirty="0"/>
                        <a:t>Time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Topic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Discussion Leader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438033"/>
                  </a:ext>
                </a:extLst>
              </a:tr>
              <a:tr h="4599424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Updates to the Board</a:t>
                      </a:r>
                    </a:p>
                    <a:p>
                      <a:pPr marL="457200" indent="-457200">
                        <a:buAutoNum type="arabicParenR"/>
                      </a:pPr>
                      <a:r>
                        <a:rPr lang="en-US" sz="2000" dirty="0"/>
                        <a:t>Appointment of Jenny Bond</a:t>
                      </a:r>
                    </a:p>
                    <a:p>
                      <a:pPr marL="457200" indent="-457200">
                        <a:buAutoNum type="arabicParenR"/>
                      </a:pPr>
                      <a:r>
                        <a:rPr lang="en-US" sz="2000" dirty="0"/>
                        <a:t>Resignation of </a:t>
                      </a:r>
                      <a:r>
                        <a:rPr lang="en-US" sz="2000" dirty="0" err="1"/>
                        <a:t>Alyce</a:t>
                      </a:r>
                      <a:r>
                        <a:rPr lang="en-US" sz="2000" dirty="0"/>
                        <a:t> Doss </a:t>
                      </a:r>
                    </a:p>
                    <a:p>
                      <a:pPr marL="914400" lvl="1" indent="-457200">
                        <a:buFont typeface="+mj-lt"/>
                        <a:buAutoNum type="alphaLcParenR"/>
                      </a:pPr>
                      <a:r>
                        <a:rPr lang="en-US" sz="2000" dirty="0"/>
                        <a:t>Recommendation to combine MGC Scholarship Chair with NGC Scholarship Chair  - Vote</a:t>
                      </a:r>
                    </a:p>
                    <a:p>
                      <a:pPr marL="914400" lvl="1" indent="-457200">
                        <a:buFont typeface="+mj-lt"/>
                        <a:buAutoNum type="alphaLcParenR"/>
                      </a:pPr>
                      <a:r>
                        <a:rPr lang="en-US" sz="2000" dirty="0"/>
                        <a:t>Appointment of Karin Maupin</a:t>
                      </a:r>
                    </a:p>
                    <a:p>
                      <a:pPr marL="457200" lvl="0" indent="-457200">
                        <a:buFont typeface="+mj-lt"/>
                        <a:buAutoNum type="arabicParenR"/>
                      </a:pPr>
                      <a:r>
                        <a:rPr lang="en-US" sz="2000" dirty="0"/>
                        <a:t>Recommendation to make the Technology Committee a Standing Committee, reporting to the President.  -  Vote</a:t>
                      </a:r>
                    </a:p>
                    <a:p>
                      <a:pPr marL="457200" lvl="0" indent="-457200">
                        <a:buFont typeface="+mj-lt"/>
                        <a:buAutoNum type="arabicParenR"/>
                      </a:pPr>
                      <a:r>
                        <a:rPr lang="en-US" sz="2000" dirty="0"/>
                        <a:t>Appointment of Laura Grainger as Technology Chair</a:t>
                      </a:r>
                    </a:p>
                    <a:p>
                      <a:pPr marL="457200" lvl="0" indent="-457200">
                        <a:buFont typeface="+mj-lt"/>
                        <a:buAutoNum type="arabicParenR"/>
                      </a:pPr>
                      <a:r>
                        <a:rPr lang="en-US" sz="2000" dirty="0"/>
                        <a:t>Appointment of Deannie </a:t>
                      </a:r>
                      <a:r>
                        <a:rPr lang="en-US" sz="2000" dirty="0" err="1"/>
                        <a:t>Picciotti</a:t>
                      </a:r>
                      <a:r>
                        <a:rPr lang="en-US" sz="2000" dirty="0"/>
                        <a:t> and Lynn Miller as Co0Chairs of the 2021 State Conference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Janet Hickman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3672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60924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192427-FA84-4554-9606-262E89437E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Agenda</a:t>
            </a: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8B905BAE-9FBB-4035-9413-79DC8C8750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5329820"/>
              </p:ext>
            </p:extLst>
          </p:nvPr>
        </p:nvGraphicFramePr>
        <p:xfrm>
          <a:off x="689428" y="1547903"/>
          <a:ext cx="7696200" cy="4914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4915">
                  <a:extLst>
                    <a:ext uri="{9D8B030D-6E8A-4147-A177-3AD203B41FA5}">
                      <a16:colId xmlns:a16="http://schemas.microsoft.com/office/drawing/2014/main" val="655046856"/>
                    </a:ext>
                  </a:extLst>
                </a:gridCol>
                <a:gridCol w="5007428">
                  <a:extLst>
                    <a:ext uri="{9D8B030D-6E8A-4147-A177-3AD203B41FA5}">
                      <a16:colId xmlns:a16="http://schemas.microsoft.com/office/drawing/2014/main" val="502102699"/>
                    </a:ext>
                  </a:extLst>
                </a:gridCol>
                <a:gridCol w="2013857">
                  <a:extLst>
                    <a:ext uri="{9D8B030D-6E8A-4147-A177-3AD203B41FA5}">
                      <a16:colId xmlns:a16="http://schemas.microsoft.com/office/drawing/2014/main" val="1371575275"/>
                    </a:ext>
                  </a:extLst>
                </a:gridCol>
              </a:tblGrid>
              <a:tr h="471080">
                <a:tc>
                  <a:txBody>
                    <a:bodyPr/>
                    <a:lstStyle/>
                    <a:p>
                      <a:r>
                        <a:rPr lang="en-US" sz="2000" dirty="0"/>
                        <a:t>Time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Topic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Discussion Leader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438033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hlinkClick r:id="rId2" action="ppaction://hlinkfile"/>
                        </a:rPr>
                        <a:t>Treasurer’s Report </a:t>
                      </a:r>
                      <a:endParaRPr lang="en-US" sz="2000" dirty="0"/>
                    </a:p>
                    <a:p>
                      <a:endParaRPr lang="en-US" sz="2000" dirty="0"/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Rosemary </a:t>
                      </a:r>
                      <a:r>
                        <a:rPr lang="en-US" sz="2000" dirty="0" err="1"/>
                        <a:t>LaDuke</a:t>
                      </a:r>
                      <a:endParaRPr lang="en-US" sz="2000" dirty="0"/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367228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68580" marR="68580" marT="34290" marB="3429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Finance Report</a:t>
                      </a:r>
                    </a:p>
                    <a:p>
                      <a:pPr marL="457200" indent="-457200">
                        <a:buAutoNum type="arabicParenR"/>
                      </a:pPr>
                      <a:r>
                        <a:rPr lang="en-US" sz="2000" dirty="0"/>
                        <a:t>2020-2021 Proposed Budget Considerations</a:t>
                      </a:r>
                    </a:p>
                    <a:p>
                      <a:pPr marL="914400" lvl="1" indent="-457200">
                        <a:buFont typeface="+mj-lt"/>
                        <a:buAutoNum type="alphaLcParenR"/>
                      </a:pPr>
                      <a:r>
                        <a:rPr lang="en-US" sz="2000" dirty="0"/>
                        <a:t>Additional Youth Awards</a:t>
                      </a:r>
                    </a:p>
                    <a:p>
                      <a:pPr marL="914400" lvl="1" indent="-457200">
                        <a:buFont typeface="+mj-lt"/>
                        <a:buAutoNum type="alphaLcParenR"/>
                      </a:pPr>
                      <a:r>
                        <a:rPr lang="en-US" sz="2000" dirty="0"/>
                        <a:t>Donations to Organizations around the State</a:t>
                      </a:r>
                    </a:p>
                    <a:p>
                      <a:pPr marL="914400" lvl="1" indent="-457200">
                        <a:buFont typeface="+mj-lt"/>
                        <a:buAutoNum type="alphaLcParenR"/>
                      </a:pPr>
                      <a:r>
                        <a:rPr lang="en-US" sz="2000" dirty="0">
                          <a:hlinkClick r:id="rId3"/>
                        </a:rPr>
                        <a:t>Gate proposal</a:t>
                      </a:r>
                      <a:endParaRPr lang="en-US" sz="2000" dirty="0"/>
                    </a:p>
                    <a:p>
                      <a:pPr marL="457200" lvl="0" indent="-457200">
                        <a:buFont typeface="+mj-lt"/>
                        <a:buAutoNum type="arabicParenR"/>
                      </a:pPr>
                      <a:r>
                        <a:rPr lang="en-US" sz="2000" dirty="0"/>
                        <a:t>2020-2021 Budget Approval - Vote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Gail Taggart/</a:t>
                      </a:r>
                    </a:p>
                    <a:p>
                      <a:r>
                        <a:rPr lang="en-US" sz="2000" dirty="0"/>
                        <a:t>Monica Taylor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2987316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Executive Committee Report (Motions?)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Monica Taylor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032350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68580" marR="68580" marT="34290" marB="3429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Alleged Intellectual Property Violation on Website - Update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Janet Hickman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945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4040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192427-FA84-4554-9606-262E89437E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Agenda</a:t>
            </a: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8B905BAE-9FBB-4035-9413-79DC8C8750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7175836"/>
              </p:ext>
            </p:extLst>
          </p:nvPr>
        </p:nvGraphicFramePr>
        <p:xfrm>
          <a:off x="689428" y="1578428"/>
          <a:ext cx="7696200" cy="3459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5932">
                  <a:extLst>
                    <a:ext uri="{9D8B030D-6E8A-4147-A177-3AD203B41FA5}">
                      <a16:colId xmlns:a16="http://schemas.microsoft.com/office/drawing/2014/main" val="655046856"/>
                    </a:ext>
                  </a:extLst>
                </a:gridCol>
                <a:gridCol w="4496411">
                  <a:extLst>
                    <a:ext uri="{9D8B030D-6E8A-4147-A177-3AD203B41FA5}">
                      <a16:colId xmlns:a16="http://schemas.microsoft.com/office/drawing/2014/main" val="502102699"/>
                    </a:ext>
                  </a:extLst>
                </a:gridCol>
                <a:gridCol w="2013857">
                  <a:extLst>
                    <a:ext uri="{9D8B030D-6E8A-4147-A177-3AD203B41FA5}">
                      <a16:colId xmlns:a16="http://schemas.microsoft.com/office/drawing/2014/main" val="1371575275"/>
                    </a:ext>
                  </a:extLst>
                </a:gridCol>
              </a:tblGrid>
              <a:tr h="360363">
                <a:tc>
                  <a:txBody>
                    <a:bodyPr/>
                    <a:lstStyle/>
                    <a:p>
                      <a:r>
                        <a:rPr lang="en-US" sz="2000" dirty="0"/>
                        <a:t>Time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Topic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Discussion Leader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438033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Draft Intellectual Policy &amp; Procedures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Janet Hickman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367228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68580" marR="68580" marT="34290" marB="3429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Roster Processing Changes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Janet Hickman/</a:t>
                      </a:r>
                    </a:p>
                    <a:p>
                      <a:r>
                        <a:rPr lang="en-US" sz="2000" dirty="0"/>
                        <a:t>Anne Crimmins/</a:t>
                      </a:r>
                    </a:p>
                    <a:p>
                      <a:r>
                        <a:rPr lang="en-US" sz="2000" dirty="0"/>
                        <a:t>Laura Grainger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2987316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hlinkClick r:id="rId2"/>
                        </a:rPr>
                        <a:t>Record Retention Policy &amp; Procedures</a:t>
                      </a:r>
                      <a:endParaRPr lang="en-US" sz="2000" dirty="0"/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Gail Taggart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032350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68580" marR="68580" marT="34290" marB="3429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Liability Insurance Update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Gail Taggart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94585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2020 MGC Annual Conference in Lansing  6/3-5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Janet Hickman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31159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96975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192427-FA84-4554-9606-262E89437E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Agenda</a:t>
            </a: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8B905BAE-9FBB-4035-9413-79DC8C8750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6740646"/>
              </p:ext>
            </p:extLst>
          </p:nvPr>
        </p:nvGraphicFramePr>
        <p:xfrm>
          <a:off x="849085" y="1462315"/>
          <a:ext cx="7696200" cy="5288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5932">
                  <a:extLst>
                    <a:ext uri="{9D8B030D-6E8A-4147-A177-3AD203B41FA5}">
                      <a16:colId xmlns:a16="http://schemas.microsoft.com/office/drawing/2014/main" val="655046856"/>
                    </a:ext>
                  </a:extLst>
                </a:gridCol>
                <a:gridCol w="4496411">
                  <a:extLst>
                    <a:ext uri="{9D8B030D-6E8A-4147-A177-3AD203B41FA5}">
                      <a16:colId xmlns:a16="http://schemas.microsoft.com/office/drawing/2014/main" val="502102699"/>
                    </a:ext>
                  </a:extLst>
                </a:gridCol>
                <a:gridCol w="2013857">
                  <a:extLst>
                    <a:ext uri="{9D8B030D-6E8A-4147-A177-3AD203B41FA5}">
                      <a16:colId xmlns:a16="http://schemas.microsoft.com/office/drawing/2014/main" val="1371575275"/>
                    </a:ext>
                  </a:extLst>
                </a:gridCol>
              </a:tblGrid>
              <a:tr h="360363">
                <a:tc>
                  <a:txBody>
                    <a:bodyPr/>
                    <a:lstStyle/>
                    <a:p>
                      <a:r>
                        <a:rPr lang="en-US" sz="2000" dirty="0"/>
                        <a:t>Time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Topic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Discussion Leader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438033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Sharing:</a:t>
                      </a:r>
                    </a:p>
                    <a:p>
                      <a:r>
                        <a:rPr lang="en-US" sz="2000" dirty="0">
                          <a:hlinkClick r:id="rId2"/>
                        </a:rPr>
                        <a:t>Scholarships</a:t>
                      </a:r>
                      <a:endParaRPr lang="en-US" sz="2000" dirty="0"/>
                    </a:p>
                    <a:p>
                      <a:r>
                        <a:rPr lang="en-US" sz="2000" dirty="0"/>
                        <a:t>Youth Awards</a:t>
                      </a:r>
                    </a:p>
                    <a:p>
                      <a:r>
                        <a:rPr lang="en-US" sz="2000" dirty="0">
                          <a:hlinkClick r:id="rId3"/>
                        </a:rPr>
                        <a:t>New Brochure</a:t>
                      </a:r>
                      <a:endParaRPr lang="en-US" sz="2000" dirty="0"/>
                    </a:p>
                    <a:p>
                      <a:r>
                        <a:rPr lang="en-US" sz="2000" dirty="0"/>
                        <a:t>Gold Star Pin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  <a:p>
                      <a:r>
                        <a:rPr lang="en-US" sz="2000" dirty="0"/>
                        <a:t>Karin Maupin</a:t>
                      </a:r>
                    </a:p>
                    <a:p>
                      <a:r>
                        <a:rPr lang="en-US" sz="2000" dirty="0"/>
                        <a:t>Kathy Sauber</a:t>
                      </a:r>
                    </a:p>
                    <a:p>
                      <a:r>
                        <a:rPr lang="en-US" sz="2000" dirty="0"/>
                        <a:t>Sandi Clark</a:t>
                      </a:r>
                    </a:p>
                    <a:p>
                      <a:r>
                        <a:rPr lang="en-US" sz="2000" dirty="0"/>
                        <a:t>Judy Lindemulder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367228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68580" marR="68580" marT="34290" marB="3429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New Business ??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Janet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2987316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Announcements ….. And Adjourn</a:t>
                      </a:r>
                    </a:p>
                    <a:p>
                      <a:pPr marL="457200" indent="-457200">
                        <a:buAutoNum type="arabicParenR"/>
                      </a:pPr>
                      <a:r>
                        <a:rPr lang="en-US" sz="2000" dirty="0"/>
                        <a:t>Board Meeting on-line Zoom on June 3</a:t>
                      </a:r>
                      <a:r>
                        <a:rPr lang="en-US" sz="2000" baseline="30000" dirty="0"/>
                        <a:t>rd</a:t>
                      </a:r>
                      <a:r>
                        <a:rPr lang="en-US" sz="2000" dirty="0"/>
                        <a:t>?</a:t>
                      </a:r>
                    </a:p>
                    <a:p>
                      <a:pPr marL="457200" indent="-457200">
                        <a:buAutoNum type="arabicParenR"/>
                      </a:pPr>
                      <a:r>
                        <a:rPr lang="en-US" sz="2000" dirty="0"/>
                        <a:t>+/- for this meeting?  Options for Improvements?  Email me, copy the entire board.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Janet</a:t>
                      </a:r>
                    </a:p>
                    <a:p>
                      <a:endParaRPr lang="en-US" sz="2000" dirty="0"/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032350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68580" marR="68580" marT="34290" marB="3429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68580" marR="68580" marT="34290" marB="3429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68580" marR="68580" marT="34290" marB="3429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94585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31159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42842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192427-FA84-4554-9606-262E89437E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Agenda</a:t>
            </a: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8B905BAE-9FBB-4035-9413-79DC8C875073}"/>
              </a:ext>
            </a:extLst>
          </p:cNvPr>
          <p:cNvGraphicFramePr>
            <a:graphicFrameLocks noGrp="1"/>
          </p:cNvGraphicFramePr>
          <p:nvPr/>
        </p:nvGraphicFramePr>
        <p:xfrm>
          <a:off x="587828" y="2463800"/>
          <a:ext cx="7696200" cy="2545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5932">
                  <a:extLst>
                    <a:ext uri="{9D8B030D-6E8A-4147-A177-3AD203B41FA5}">
                      <a16:colId xmlns:a16="http://schemas.microsoft.com/office/drawing/2014/main" val="655046856"/>
                    </a:ext>
                  </a:extLst>
                </a:gridCol>
                <a:gridCol w="4496411">
                  <a:extLst>
                    <a:ext uri="{9D8B030D-6E8A-4147-A177-3AD203B41FA5}">
                      <a16:colId xmlns:a16="http://schemas.microsoft.com/office/drawing/2014/main" val="502102699"/>
                    </a:ext>
                  </a:extLst>
                </a:gridCol>
                <a:gridCol w="2013857">
                  <a:extLst>
                    <a:ext uri="{9D8B030D-6E8A-4147-A177-3AD203B41FA5}">
                      <a16:colId xmlns:a16="http://schemas.microsoft.com/office/drawing/2014/main" val="1371575275"/>
                    </a:ext>
                  </a:extLst>
                </a:gridCol>
              </a:tblGrid>
              <a:tr h="360363">
                <a:tc>
                  <a:txBody>
                    <a:bodyPr/>
                    <a:lstStyle/>
                    <a:p>
                      <a:r>
                        <a:rPr lang="en-US" sz="2000" dirty="0"/>
                        <a:t>Time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Topic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Discussion Leader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438033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367228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68580" marR="68580" marT="34290" marB="3429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68580" marR="68580" marT="34290" marB="3429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68580" marR="68580" marT="34290" marB="3429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2987316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032350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68580" marR="68580" marT="34290" marB="3429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68580" marR="68580" marT="34290" marB="3429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68580" marR="68580" marT="34290" marB="3429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94585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31159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15889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192427-FA84-4554-9606-262E89437E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Agenda</a:t>
            </a: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8B905BAE-9FBB-4035-9413-79DC8C875073}"/>
              </a:ext>
            </a:extLst>
          </p:cNvPr>
          <p:cNvGraphicFramePr>
            <a:graphicFrameLocks noGrp="1"/>
          </p:cNvGraphicFramePr>
          <p:nvPr/>
        </p:nvGraphicFramePr>
        <p:xfrm>
          <a:off x="587828" y="2463800"/>
          <a:ext cx="7696200" cy="2545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5932">
                  <a:extLst>
                    <a:ext uri="{9D8B030D-6E8A-4147-A177-3AD203B41FA5}">
                      <a16:colId xmlns:a16="http://schemas.microsoft.com/office/drawing/2014/main" val="655046856"/>
                    </a:ext>
                  </a:extLst>
                </a:gridCol>
                <a:gridCol w="4496411">
                  <a:extLst>
                    <a:ext uri="{9D8B030D-6E8A-4147-A177-3AD203B41FA5}">
                      <a16:colId xmlns:a16="http://schemas.microsoft.com/office/drawing/2014/main" val="502102699"/>
                    </a:ext>
                  </a:extLst>
                </a:gridCol>
                <a:gridCol w="2013857">
                  <a:extLst>
                    <a:ext uri="{9D8B030D-6E8A-4147-A177-3AD203B41FA5}">
                      <a16:colId xmlns:a16="http://schemas.microsoft.com/office/drawing/2014/main" val="1371575275"/>
                    </a:ext>
                  </a:extLst>
                </a:gridCol>
              </a:tblGrid>
              <a:tr h="360363">
                <a:tc>
                  <a:txBody>
                    <a:bodyPr/>
                    <a:lstStyle/>
                    <a:p>
                      <a:r>
                        <a:rPr lang="en-US" sz="2000" dirty="0"/>
                        <a:t>Time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Topic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Discussion Leader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438033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367228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68580" marR="68580" marT="34290" marB="3429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68580" marR="68580" marT="34290" marB="3429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68580" marR="68580" marT="34290" marB="3429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2987316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032350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68580" marR="68580" marT="34290" marB="3429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68580" marR="68580" marT="34290" marB="3429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68580" marR="68580" marT="34290" marB="3429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94585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31159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4428689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1233</TotalTime>
  <Words>330</Words>
  <Application>Microsoft Office PowerPoint</Application>
  <PresentationFormat>On-screen Show (4:3)</PresentationFormat>
  <Paragraphs>106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Custom Design</vt:lpstr>
      <vt:lpstr>1_Custom Design</vt:lpstr>
      <vt:lpstr>Office Theme</vt:lpstr>
      <vt:lpstr>Michigan Garden Clubs, Inc. April 9, 2020 Board Meeting</vt:lpstr>
      <vt:lpstr>Agenda</vt:lpstr>
      <vt:lpstr>Agenda</vt:lpstr>
      <vt:lpstr>Agenda</vt:lpstr>
      <vt:lpstr>Agenda</vt:lpstr>
      <vt:lpstr>Agenda</vt:lpstr>
      <vt:lpstr>Agenda</vt:lpstr>
      <vt:lpstr>Agenda</vt:lpstr>
      <vt:lpstr>Agenda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April 9, 2020 Michigan Garden Clubs, Inc. Board Meeting</dc:title>
  <dc:creator>Janet Hickman</dc:creator>
  <cp:lastModifiedBy>Charles Bohland</cp:lastModifiedBy>
  <cp:revision>23</cp:revision>
  <dcterms:created xsi:type="dcterms:W3CDTF">2020-04-05T19:11:10Z</dcterms:created>
  <dcterms:modified xsi:type="dcterms:W3CDTF">2020-04-06T16:19:07Z</dcterms:modified>
</cp:coreProperties>
</file>